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0" r:id="rId2"/>
    <p:sldId id="487" r:id="rId3"/>
    <p:sldId id="482" r:id="rId4"/>
    <p:sldId id="489" r:id="rId5"/>
    <p:sldId id="514" r:id="rId6"/>
    <p:sldId id="497" r:id="rId7"/>
    <p:sldId id="515" r:id="rId8"/>
    <p:sldId id="500" r:id="rId9"/>
    <p:sldId id="501" r:id="rId10"/>
    <p:sldId id="504" r:id="rId11"/>
    <p:sldId id="511" r:id="rId12"/>
    <p:sldId id="513" r:id="rId13"/>
    <p:sldId id="512" r:id="rId14"/>
    <p:sldId id="491" r:id="rId15"/>
    <p:sldId id="516" r:id="rId16"/>
  </p:sldIdLst>
  <p:sldSz cx="9144000" cy="6858000" type="screen4x3"/>
  <p:notesSz cx="6797675" cy="99282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edre Beconyte" initials="G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3E87"/>
    <a:srgbClr val="1AB6B2"/>
    <a:srgbClr val="089AC8"/>
    <a:srgbClr val="AEDA20"/>
    <a:srgbClr val="FF6600"/>
    <a:srgbClr val="009900"/>
    <a:srgbClr val="99FF33"/>
    <a:srgbClr val="A72B75"/>
    <a:srgbClr val="F1E609"/>
    <a:srgbClr val="B45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023" autoAdjust="0"/>
  </p:normalViewPr>
  <p:slideViewPr>
    <p:cSldViewPr>
      <p:cViewPr>
        <p:scale>
          <a:sx n="66" d="100"/>
          <a:sy n="6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67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9477-DC0E-43D8-9888-2A37169C307F}" type="datetimeFigureOut">
              <a:rPr lang="lt-LT" smtClean="0"/>
              <a:pPr/>
              <a:t>2019-09-25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408D-222E-4437-A772-5370A59B7A8F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247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32A0972-AA22-4932-9F9A-7DAB9999629A}" type="datetimeFigureOut">
              <a:rPr lang="lt-LT" smtClean="0"/>
              <a:pPr/>
              <a:t>2019-09-25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19E16D3-5594-4F2A-9855-B1169E45CA8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131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lt-L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471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123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395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138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51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619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lt-L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841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50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843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875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956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257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008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123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16D3-5594-4F2A-9855-B1169E45CA84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123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7772400" cy="14700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759288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26" y="1"/>
            <a:ext cx="6138311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32048"/>
          </a:xfrm>
        </p:spPr>
        <p:txBody>
          <a:bodyPr/>
          <a:lstStyle>
            <a:lvl1pPr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25658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32048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</p:spTree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</p:sldLayoutIdLst>
  <p:transition advTm="20000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viliuviene@gis-centras.l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r.viliuviene@gis-centras.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geoportal.lt/vietovardziai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20245" y="4725144"/>
            <a:ext cx="587609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RITA VILIUVIEN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lt-L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„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GIS-CENTRAS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r.viliuviene@gis-centras.lt</a:t>
            </a:r>
            <a:endParaRPr lang="en-US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20th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Baltic Division of the United Nations Group of Experts on Geographical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names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Riga, 24-26 September, 2019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5" y="6098402"/>
            <a:ext cx="1705261" cy="578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05" y="6061124"/>
            <a:ext cx="1296144" cy="6527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00"/>
            <a:ext cx="4556439" cy="35903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10761" y="3503693"/>
            <a:ext cx="7943098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 Names Data Provision Service Progress in Lithuanian Spatial Data Portal</a:t>
            </a:r>
            <a:endParaRPr lang="lt-L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" y="3233298"/>
            <a:ext cx="9143999" cy="3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996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819163"/>
            <a:ext cx="6911752" cy="104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41" y="5805264"/>
            <a:ext cx="6708923" cy="8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en-US" sz="16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possibility </a:t>
            </a:r>
            <a:r>
              <a:rPr lang="en-US" sz="16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to distinguish </a:t>
            </a:r>
            <a:r>
              <a:rPr lang="en-US" sz="16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geographical names of the settlements relation to the specifics </a:t>
            </a:r>
            <a:r>
              <a:rPr lang="en-US" sz="16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of the territory and its surroundings</a:t>
            </a:r>
            <a:endParaRPr lang="lt-LT" sz="1600" b="0" cap="small" dirty="0">
              <a:solidFill>
                <a:srgbClr val="073E8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" y="153800"/>
            <a:ext cx="4538852" cy="31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061"/>
            <a:ext cx="2520280" cy="1374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27" y="2149441"/>
            <a:ext cx="4067085" cy="3007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90" y="4007109"/>
            <a:ext cx="2255565" cy="2886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065" y="3798668"/>
            <a:ext cx="2823046" cy="134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53800"/>
            <a:ext cx="4909868" cy="1835040"/>
          </a:xfrm>
        </p:spPr>
        <p:txBody>
          <a:bodyPr/>
          <a:lstStyle/>
          <a:p>
            <a:r>
              <a:rPr lang="en-US" sz="2400" dirty="0"/>
              <a:t>Geographical names spatial data </a:t>
            </a:r>
            <a:r>
              <a:rPr lang="en-US" sz="2400" dirty="0" smtClean="0"/>
              <a:t>set: a source </a:t>
            </a:r>
            <a:r>
              <a:rPr lang="en-US" sz="2400" dirty="0" smtClean="0"/>
              <a:t>for the geographic-linguistic analysis</a:t>
            </a:r>
            <a:endParaRPr lang="lt-LT" sz="2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95466" y="5179268"/>
            <a:ext cx="4359993" cy="514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Vietovardžiai pagal šaknį sietinų su žodžiu „akmuo“ </a:t>
            </a:r>
            <a:endParaRPr lang="lt-L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3351106"/>
            <a:ext cx="3995935" cy="514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Vietovardžiai pagal šaknį sietinų su žodžiu „medis“</a:t>
            </a:r>
            <a:endParaRPr lang="lt-L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951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682964"/>
            <a:ext cx="9144000" cy="118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41" y="5805264"/>
            <a:ext cx="8653139" cy="8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en-US" sz="16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Objects of territorial administration units of Lithuania in the beginning of XX century are provided  in Geographical names spatial data source GV_DRLT and can be used for the historical statistical analysis using the results of the first population census in Lithuania</a:t>
            </a:r>
            <a:endParaRPr lang="lt-LT" sz="1600" b="0" cap="small" dirty="0">
              <a:solidFill>
                <a:srgbClr val="073E8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53800"/>
            <a:ext cx="4189788" cy="1835040"/>
          </a:xfrm>
        </p:spPr>
        <p:txBody>
          <a:bodyPr/>
          <a:lstStyle/>
          <a:p>
            <a:r>
              <a:rPr lang="en-US" sz="2400" dirty="0"/>
              <a:t>Geographical names spatial data </a:t>
            </a:r>
            <a:r>
              <a:rPr lang="en-US" sz="2400" dirty="0" smtClean="0"/>
              <a:t>set: a source </a:t>
            </a:r>
            <a:r>
              <a:rPr lang="en-US" sz="2400" dirty="0" smtClean="0"/>
              <a:t>for the historical-statistical analysis</a:t>
            </a:r>
            <a:endParaRPr lang="lt-LT" sz="2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04048" y="4962884"/>
            <a:ext cx="3672408" cy="626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Population census data were published in </a:t>
            </a: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1924 </a:t>
            </a:r>
            <a:r>
              <a:rPr lang="lt-L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m.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1925 m.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„Statistikos </a:t>
            </a:r>
            <a:r>
              <a:rPr lang="lt-LT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biuleten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endParaRPr lang="lt-L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0041" y="3778633"/>
            <a:ext cx="3995935" cy="514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 of the first official population census in Lithuania in </a:t>
            </a:r>
            <a:r>
              <a:rPr lang="lt-L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1923 </a:t>
            </a:r>
            <a:r>
              <a:rPr lang="lt-L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" y="448343"/>
            <a:ext cx="4268669" cy="334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916832"/>
            <a:ext cx="39606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278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301208"/>
            <a:ext cx="1619672" cy="15627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4" y="1047823"/>
            <a:ext cx="9145204" cy="4253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242" y="4305789"/>
            <a:ext cx="3904758" cy="2556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Help material for the usage of Geographical names e-service</a:t>
            </a:r>
            <a:endParaRPr lang="lt-LT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065" y="2816078"/>
            <a:ext cx="2818354" cy="4046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2564904"/>
            <a:ext cx="3133045" cy="4297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85247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13038" y="1067461"/>
            <a:ext cx="5330962" cy="1495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144"/>
            <a:ext cx="3838575" cy="3447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informing about the Geographical names e-service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5496968"/>
            <a:ext cx="5606390" cy="1354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06" y="5479575"/>
            <a:ext cx="4806194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1437459"/>
            <a:ext cx="3330831" cy="2194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50" y="2044187"/>
            <a:ext cx="2838450" cy="18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364" y="2662328"/>
            <a:ext cx="5064883" cy="2834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4520242"/>
            <a:ext cx="1805364" cy="9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5048" y="3980368"/>
            <a:ext cx="2228952" cy="1499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377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value of Lithuanian geographical names e-service and future plans</a:t>
            </a:r>
            <a:endParaRPr lang="lt-LT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278" y="980728"/>
            <a:ext cx="8304178" cy="3384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spatial data set GV_DRLT and e-service - the framework for maintenance of GV_DRLT - is important at national level for different groups of users. The main reasons are</a:t>
            </a:r>
            <a:r>
              <a:rPr lang="lt-L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bg2">
                    <a:lumMod val="75000"/>
                  </a:schemeClr>
                </a:solidFill>
              </a:rPr>
              <a:t>provided</a:t>
            </a:r>
            <a:r>
              <a:rPr lang="lt-L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bg2">
                    <a:lumMod val="75000"/>
                  </a:schemeClr>
                </a:solidFill>
              </a:rPr>
              <a:t>below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Important information for place identification of people, property  is provided in GV_DRLT spatial data set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Geographical names of GV_DRLT spatial data set can be used for creating new cartographic products, developing map based IT solutions and for update of existing cartographic material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GV_DRLT geographical names search service can be integrated into information systems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Geographical names spatial data set maintenance service provides possibility for territorial, linguistic analysis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GV_DRLT and </a:t>
            </a:r>
            <a:r>
              <a:rPr lang="lt-LT" sz="1400" dirty="0" err="1" smtClean="0">
                <a:solidFill>
                  <a:schemeClr val="tx2"/>
                </a:solidFill>
              </a:rPr>
              <a:t>related</a:t>
            </a:r>
            <a:r>
              <a:rPr lang="lt-LT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e-service </a:t>
            </a:r>
            <a:r>
              <a:rPr lang="en-US" sz="1400" dirty="0" smtClean="0">
                <a:solidFill>
                  <a:schemeClr val="tx2"/>
                </a:solidFill>
              </a:rPr>
              <a:t>needs for the support and improvement in future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3"/>
            <a:ext cx="9144000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979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640660"/>
            <a:ext cx="1028700" cy="10287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05217" y="4653136"/>
            <a:ext cx="809923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RITA VILIUVIEN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lt-L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„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GIS-CENTRAS</a:t>
            </a:r>
            <a:r>
              <a:rPr lang="lt-L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r.viliuviene@gis-centras.lt</a:t>
            </a:r>
            <a:endParaRPr lang="en-US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50" y="6039749"/>
            <a:ext cx="1705261" cy="578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" y="5928959"/>
            <a:ext cx="1296144" cy="6527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00"/>
            <a:ext cx="4556439" cy="35903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10761" y="3676121"/>
            <a:ext cx="7943098" cy="11237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lt-L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lt-LT" b="0" dirty="0" err="1" smtClean="0">
                <a:solidFill>
                  <a:schemeClr val="bg2">
                    <a:lumMod val="75000"/>
                  </a:schemeClr>
                </a:solidFill>
              </a:rPr>
              <a:t>Thank</a:t>
            </a:r>
            <a:r>
              <a:rPr lang="lt-LT" b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t-LT" b="0" dirty="0" err="1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en-US" b="0" dirty="0" smtClean="0">
                <a:solidFill>
                  <a:schemeClr val="bg2">
                    <a:lumMod val="75000"/>
                  </a:schemeClr>
                </a:solidFill>
              </a:rPr>
              <a:t> for the attention! </a:t>
            </a:r>
            <a:r>
              <a:rPr lang="en-US" b="0" dirty="0" smtClean="0">
                <a:solidFill>
                  <a:schemeClr val="bg2">
                    <a:lumMod val="75000"/>
                  </a:schemeClr>
                </a:solidFill>
              </a:rPr>
              <a:t>Questions? Comments?</a:t>
            </a:r>
            <a:endParaRPr lang="en-US" b="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Names Data Provision Service Progress in Lithuanian Spatial Data Portal</a:t>
            </a:r>
            <a:endParaRPr lang="lt-LT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0" y="3233298"/>
            <a:ext cx="9143999" cy="3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03675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7" y="2713114"/>
            <a:ext cx="2164613" cy="150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8760"/>
            <a:ext cx="6385057" cy="2757795"/>
          </a:xfrm>
        </p:spPr>
        <p:txBody>
          <a:bodyPr>
            <a:normAutofit/>
          </a:bodyPr>
          <a:lstStyle/>
          <a:p>
            <a:pPr lvl="0"/>
            <a:r>
              <a:rPr lang="en-US" sz="2300" dirty="0" smtClean="0">
                <a:solidFill>
                  <a:schemeClr val="tx2"/>
                </a:solidFill>
              </a:rPr>
              <a:t>Geographical names of the territory of Lithuania</a:t>
            </a:r>
            <a:endParaRPr lang="lt-LT" sz="2300" dirty="0" smtClean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Official spatial data set of geographical names</a:t>
            </a:r>
            <a:endParaRPr lang="lt-LT" sz="2300" dirty="0" smtClean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E-service for the management of the spatial data set </a:t>
            </a:r>
            <a:endParaRPr lang="lt-LT" sz="2300" dirty="0" smtClean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Involving of the community</a:t>
            </a:r>
            <a:endParaRPr lang="lt-LT" sz="2300" dirty="0" smtClean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Future plans</a:t>
            </a:r>
            <a:endParaRPr lang="lt-LT" sz="2300" dirty="0" smtClean="0">
              <a:solidFill>
                <a:schemeClr val="tx2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520" y="404664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Content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7" y="1045229"/>
            <a:ext cx="2200461" cy="16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87" y="-18131"/>
            <a:ext cx="2201125" cy="10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0" y="2843095"/>
            <a:ext cx="1555250" cy="118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88096" y="6834"/>
            <a:ext cx="90625" cy="4215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51709"/>
            <a:ext cx="9144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2523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953464"/>
            <a:ext cx="9137595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36" y="847139"/>
            <a:ext cx="7056784" cy="432048"/>
          </a:xfrm>
        </p:spPr>
        <p:txBody>
          <a:bodyPr/>
          <a:lstStyle/>
          <a:p>
            <a:r>
              <a:rPr lang="en-US" dirty="0" smtClean="0"/>
              <a:t>Spatial data set of geographical names for the territory of Lithuania </a:t>
            </a:r>
            <a:r>
              <a:rPr lang="lt-LT" dirty="0" smtClean="0"/>
              <a:t>GV_DR10LT – </a:t>
            </a:r>
            <a:r>
              <a:rPr lang="en-US" dirty="0" smtClean="0"/>
              <a:t>an official spatial data set</a:t>
            </a:r>
            <a:endParaRPr lang="lt-L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772816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The data set and the framework for its </a:t>
            </a:r>
            <a:r>
              <a:rPr lang="en-US" sz="1500" dirty="0" smtClean="0">
                <a:solidFill>
                  <a:schemeClr val="tx2"/>
                </a:solidFill>
              </a:rPr>
              <a:t>maintenance </a:t>
            </a:r>
            <a:r>
              <a:rPr lang="en-US" sz="1500" dirty="0" smtClean="0">
                <a:solidFill>
                  <a:schemeClr val="tx2"/>
                </a:solidFill>
              </a:rPr>
              <a:t>as </a:t>
            </a:r>
            <a:r>
              <a:rPr lang="en-US" sz="1500" dirty="0" smtClean="0">
                <a:solidFill>
                  <a:schemeClr val="tx2"/>
                </a:solidFill>
              </a:rPr>
              <a:t>an </a:t>
            </a:r>
            <a:r>
              <a:rPr lang="en-US" sz="1500" dirty="0" smtClean="0">
                <a:solidFill>
                  <a:schemeClr val="tx2"/>
                </a:solidFill>
              </a:rPr>
              <a:t>electronic service is provided in Lithuanian spatial data portal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Access point of the e-service </a:t>
            </a:r>
            <a:r>
              <a:rPr lang="lt-LT" sz="1500" dirty="0" smtClean="0">
                <a:solidFill>
                  <a:schemeClr val="tx2"/>
                </a:solidFill>
                <a:hlinkClick r:id="rId5"/>
              </a:rPr>
              <a:t>www.geoportal.lt/vietovardziai</a:t>
            </a:r>
            <a:endParaRPr lang="lt-LT" sz="1500" dirty="0" smtClean="0">
              <a:solidFill>
                <a:schemeClr val="tx2"/>
              </a:solidFill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Over 110 000 </a:t>
            </a:r>
            <a:r>
              <a:rPr lang="en-US" sz="1500" dirty="0" smtClean="0">
                <a:solidFill>
                  <a:schemeClr val="tx2"/>
                </a:solidFill>
              </a:rPr>
              <a:t>geographical names in </a:t>
            </a:r>
            <a:r>
              <a:rPr lang="en-US" sz="1500" dirty="0" smtClean="0">
                <a:solidFill>
                  <a:schemeClr val="tx2"/>
                </a:solidFill>
              </a:rPr>
              <a:t>spatial data </a:t>
            </a:r>
            <a:r>
              <a:rPr lang="en-US" sz="1500" dirty="0" smtClean="0">
                <a:solidFill>
                  <a:schemeClr val="tx2"/>
                </a:solidFill>
              </a:rPr>
              <a:t>set</a:t>
            </a:r>
            <a:endParaRPr lang="en-US" sz="1500" dirty="0" smtClean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2996952"/>
            <a:ext cx="5544616" cy="19442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GV_DRLT </a:t>
            </a:r>
            <a:r>
              <a:rPr lang="en-US" sz="1500" dirty="0" smtClean="0">
                <a:solidFill>
                  <a:schemeClr val="tx2"/>
                </a:solidFill>
              </a:rPr>
              <a:t>objects from different primary data sources: official and  unofficial</a:t>
            </a:r>
            <a:endParaRPr lang="en-US" sz="1500" dirty="0">
              <a:solidFill>
                <a:schemeClr val="tx2"/>
              </a:solidFill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Objects from primary data sources are transformed </a:t>
            </a:r>
            <a:r>
              <a:rPr lang="en-US" sz="1500" dirty="0" smtClean="0">
                <a:solidFill>
                  <a:schemeClr val="tx2"/>
                </a:solidFill>
              </a:rPr>
              <a:t>and introduced in the resulting GVD_RLT spatial data set</a:t>
            </a:r>
            <a:endParaRPr lang="en-US" sz="15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384376" cy="1224136"/>
          </a:xfrm>
        </p:spPr>
        <p:txBody>
          <a:bodyPr/>
          <a:lstStyle/>
          <a:p>
            <a:r>
              <a:rPr lang="en-US" dirty="0" smtClean="0"/>
              <a:t>Attribute information of GV_DRLT objects</a:t>
            </a:r>
            <a:endParaRPr lang="lt-L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840657"/>
            <a:ext cx="3469046" cy="25922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All geographical names are </a:t>
            </a:r>
            <a:r>
              <a:rPr lang="en-US" dirty="0" smtClean="0">
                <a:solidFill>
                  <a:schemeClr val="tx2"/>
                </a:solidFill>
              </a:rPr>
              <a:t>objects related </a:t>
            </a:r>
            <a:r>
              <a:rPr lang="en-US" dirty="0" smtClean="0">
                <a:solidFill>
                  <a:schemeClr val="tx2"/>
                </a:solidFill>
              </a:rPr>
              <a:t>to the location on map</a:t>
            </a:r>
            <a:endParaRPr lang="lt-LT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GV_DRLT objects provide information linguistic information about GV_DRLT objects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Information about the status of geographical name</a:t>
            </a:r>
            <a:endParaRPr lang="lt-LT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Object life cycle in the data base information </a:t>
            </a:r>
            <a:endParaRPr lang="lt-LT" dirty="0">
              <a:solidFill>
                <a:schemeClr val="tx2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Object visual representation on the map</a:t>
            </a:r>
            <a:endParaRPr lang="lt-LT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342" y="-13648"/>
            <a:ext cx="5399170" cy="68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298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975601" y="1501112"/>
            <a:ext cx="3168400" cy="363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2091"/>
            <a:ext cx="3930921" cy="995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44420"/>
          </a:xfrm>
        </p:spPr>
        <p:txBody>
          <a:bodyPr/>
          <a:lstStyle/>
          <a:p>
            <a:r>
              <a:rPr lang="en-US" dirty="0" smtClean="0"/>
              <a:t>Geographical names e-service provision in national SDI portal</a:t>
            </a:r>
            <a:endParaRPr lang="lt-LT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" y="1501111"/>
            <a:ext cx="5975600" cy="4360980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21" y="1864501"/>
            <a:ext cx="5213080" cy="4993500"/>
          </a:xfrm>
          <a:prstGeom prst="rect">
            <a:avLst/>
          </a:prstGeom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84168" y="1445431"/>
            <a:ext cx="3163629" cy="340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www.geoportal.lt/vietovardziai</a:t>
            </a:r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513" y="6146270"/>
            <a:ext cx="3960439" cy="427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The site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dirty="0">
                <a:solidFill>
                  <a:schemeClr val="tx2"/>
                </a:solidFill>
              </a:rPr>
              <a:t> map viewer of e-service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3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404664"/>
            <a:ext cx="8892480" cy="405469"/>
          </a:xfrm>
        </p:spPr>
        <p:txBody>
          <a:bodyPr/>
          <a:lstStyle/>
          <a:p>
            <a:r>
              <a:rPr lang="en-US" sz="2400" dirty="0" smtClean="0"/>
              <a:t>Public </a:t>
            </a:r>
            <a:r>
              <a:rPr lang="en-US" sz="2500" dirty="0" smtClean="0"/>
              <a:t>involvement</a:t>
            </a:r>
            <a:r>
              <a:rPr lang="en-US" sz="2400" dirty="0" smtClean="0"/>
              <a:t> in creating geographical names spatial data set</a:t>
            </a:r>
            <a:endParaRPr lang="lt-LT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49377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760" y="6101856"/>
            <a:ext cx="9018240" cy="7561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lt-LT" sz="1700" dirty="0" smtClean="0">
                <a:solidFill>
                  <a:schemeClr val="tx2"/>
                </a:solidFill>
              </a:rPr>
              <a:t>Deltuva | </a:t>
            </a:r>
            <a:r>
              <a:rPr lang="lt-LT" sz="1700" dirty="0" err="1" smtClean="0">
                <a:solidFill>
                  <a:schemeClr val="tx2"/>
                </a:solidFill>
              </a:rPr>
              <a:t>Karšuva</a:t>
            </a:r>
            <a:r>
              <a:rPr lang="lt-LT" sz="1700" dirty="0" smtClean="0">
                <a:solidFill>
                  <a:schemeClr val="tx2"/>
                </a:solidFill>
              </a:rPr>
              <a:t> | Upytė | Nalšia | </a:t>
            </a:r>
            <a:r>
              <a:rPr lang="lt-LT" sz="1700" dirty="0" err="1" smtClean="0">
                <a:solidFill>
                  <a:schemeClr val="tx2"/>
                </a:solidFill>
              </a:rPr>
              <a:t>Šiekštys</a:t>
            </a:r>
            <a:r>
              <a:rPr lang="lt-LT" sz="1700" dirty="0" smtClean="0">
                <a:solidFill>
                  <a:schemeClr val="tx2"/>
                </a:solidFill>
              </a:rPr>
              <a:t> </a:t>
            </a:r>
            <a:r>
              <a:rPr lang="lt-LT" sz="1700" dirty="0">
                <a:solidFill>
                  <a:schemeClr val="tx2"/>
                </a:solidFill>
              </a:rPr>
              <a:t>(</a:t>
            </a:r>
            <a:r>
              <a:rPr lang="lt-LT" sz="1700" dirty="0" err="1">
                <a:solidFill>
                  <a:schemeClr val="tx2"/>
                </a:solidFill>
              </a:rPr>
              <a:t>Žaliasiai</a:t>
            </a:r>
            <a:r>
              <a:rPr lang="lt-LT" sz="1700" dirty="0">
                <a:solidFill>
                  <a:schemeClr val="tx2"/>
                </a:solidFill>
              </a:rPr>
              <a:t>) </a:t>
            </a:r>
            <a:r>
              <a:rPr lang="lt-LT" sz="1700" dirty="0" smtClean="0">
                <a:solidFill>
                  <a:schemeClr val="tx2"/>
                </a:solidFill>
              </a:rPr>
              <a:t>| </a:t>
            </a:r>
            <a:r>
              <a:rPr lang="lt-LT" sz="1700" dirty="0" err="1" smtClean="0">
                <a:solidFill>
                  <a:schemeClr val="tx2"/>
                </a:solidFill>
              </a:rPr>
              <a:t>Karalyčia</a:t>
            </a:r>
            <a:r>
              <a:rPr lang="lt-LT" sz="1700" dirty="0" smtClean="0">
                <a:solidFill>
                  <a:schemeClr val="tx2"/>
                </a:solidFill>
              </a:rPr>
              <a:t> | </a:t>
            </a:r>
            <a:r>
              <a:rPr lang="lt-LT" sz="1700" dirty="0" err="1" smtClean="0">
                <a:solidFill>
                  <a:schemeClr val="tx2"/>
                </a:solidFill>
              </a:rPr>
              <a:t>Sėla</a:t>
            </a:r>
            <a:r>
              <a:rPr lang="lt-LT" sz="1700" dirty="0" smtClean="0">
                <a:solidFill>
                  <a:schemeClr val="tx2"/>
                </a:solidFill>
              </a:rPr>
              <a:t> | </a:t>
            </a:r>
            <a:r>
              <a:rPr lang="lt-LT" sz="1700" dirty="0" err="1" smtClean="0">
                <a:solidFill>
                  <a:schemeClr val="tx2"/>
                </a:solidFill>
              </a:rPr>
              <a:t>Žiemgala</a:t>
            </a:r>
            <a:r>
              <a:rPr lang="lt-LT" sz="1700" dirty="0" smtClean="0">
                <a:solidFill>
                  <a:schemeClr val="tx2"/>
                </a:solidFill>
              </a:rPr>
              <a:t> | Kuršas  </a:t>
            </a:r>
            <a:r>
              <a:rPr lang="lt-LT" sz="1700" dirty="0" err="1" smtClean="0">
                <a:solidFill>
                  <a:schemeClr val="tx2"/>
                </a:solidFill>
              </a:rPr>
              <a:t>Mėguva</a:t>
            </a:r>
            <a:r>
              <a:rPr lang="lt-LT" sz="1700" dirty="0" smtClean="0">
                <a:solidFill>
                  <a:schemeClr val="tx2"/>
                </a:solidFill>
              </a:rPr>
              <a:t> | </a:t>
            </a:r>
            <a:r>
              <a:rPr lang="lt-LT" sz="1700" dirty="0" err="1" smtClean="0">
                <a:solidFill>
                  <a:schemeClr val="tx2"/>
                </a:solidFill>
              </a:rPr>
              <a:t>Pilsotas</a:t>
            </a:r>
            <a:r>
              <a:rPr lang="lt-LT" sz="1700" dirty="0" smtClean="0">
                <a:solidFill>
                  <a:schemeClr val="tx2"/>
                </a:solidFill>
              </a:rPr>
              <a:t> | </a:t>
            </a:r>
            <a:r>
              <a:rPr lang="lt-LT" sz="1700" dirty="0" err="1" smtClean="0">
                <a:solidFill>
                  <a:schemeClr val="tx2"/>
                </a:solidFill>
              </a:rPr>
              <a:t>Lamata</a:t>
            </a:r>
            <a:r>
              <a:rPr lang="lt-LT" sz="1700" dirty="0" smtClean="0">
                <a:solidFill>
                  <a:schemeClr val="tx2"/>
                </a:solidFill>
              </a:rPr>
              <a:t> | Skalva | Gojus | </a:t>
            </a:r>
            <a:r>
              <a:rPr lang="lt-LT" sz="1700" dirty="0" err="1" smtClean="0">
                <a:solidFill>
                  <a:schemeClr val="tx2"/>
                </a:solidFill>
              </a:rPr>
              <a:t>Uolė</a:t>
            </a:r>
            <a:r>
              <a:rPr lang="lt-LT" sz="1700" dirty="0" smtClean="0">
                <a:solidFill>
                  <a:schemeClr val="tx2"/>
                </a:solidFill>
              </a:rPr>
              <a:t> | </a:t>
            </a:r>
            <a:r>
              <a:rPr lang="lt-LT" sz="1700" dirty="0" err="1" smtClean="0">
                <a:solidFill>
                  <a:schemeClr val="tx2"/>
                </a:solidFill>
              </a:rPr>
              <a:t>Geluža</a:t>
            </a:r>
            <a:r>
              <a:rPr lang="lt-LT" sz="1700" dirty="0" smtClean="0">
                <a:solidFill>
                  <a:schemeClr val="tx2"/>
                </a:solidFill>
              </a:rPr>
              <a:t> | Palenkė | Barta | </a:t>
            </a:r>
            <a:r>
              <a:rPr lang="lt-LT" sz="1700" dirty="0" err="1" smtClean="0">
                <a:solidFill>
                  <a:schemeClr val="tx2"/>
                </a:solidFill>
              </a:rPr>
              <a:t>Pagudė</a:t>
            </a:r>
            <a:r>
              <a:rPr lang="lt-LT" sz="1700" dirty="0" smtClean="0">
                <a:solidFill>
                  <a:schemeClr val="tx2"/>
                </a:solidFill>
              </a:rPr>
              <a:t> | Pamedė</a:t>
            </a:r>
            <a:endParaRPr lang="lt-LT" sz="17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9054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404664"/>
            <a:ext cx="8892480" cy="405469"/>
          </a:xfrm>
        </p:spPr>
        <p:txBody>
          <a:bodyPr/>
          <a:lstStyle/>
          <a:p>
            <a:r>
              <a:rPr lang="en-US" sz="2400" dirty="0"/>
              <a:t>Public</a:t>
            </a:r>
            <a:r>
              <a:rPr lang="en-US" sz="2500" dirty="0"/>
              <a:t> involvement in creating geographical names spatial data set</a:t>
            </a:r>
            <a:endParaRPr lang="lt-LT" sz="25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64" y="2377440"/>
            <a:ext cx="6450336" cy="448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" y="1340768"/>
            <a:ext cx="5917503" cy="338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5034880"/>
            <a:ext cx="1603223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8832" y="1340768"/>
            <a:ext cx="3225169" cy="103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24048"/>
            <a:ext cx="2693663" cy="2133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56176" y="1412776"/>
            <a:ext cx="3024335" cy="721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Using e-service users can add geographical names missing in GV_DRLT</a:t>
            </a:r>
            <a:endParaRPr lang="lt-LT" sz="1700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4961432"/>
            <a:ext cx="2342879" cy="1563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Providing information about not correct geographical name is another possibility in the functionality of a e-service</a:t>
            </a:r>
            <a:endParaRPr lang="lt-LT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881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2" y="1340768"/>
            <a:ext cx="4111686" cy="397515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91952" y="5661248"/>
            <a:ext cx="7987480" cy="1008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  <a:ea typeface="+mn-ea"/>
                <a:cs typeface="+mn-cs"/>
              </a:rPr>
              <a:t>Street segments in the primary data source joined to appear one geometrical </a:t>
            </a:r>
            <a:r>
              <a:rPr lang="en-US" sz="1400" b="0" dirty="0" smtClean="0">
                <a:latin typeface="+mn-lt"/>
                <a:ea typeface="+mn-ea"/>
                <a:cs typeface="+mn-cs"/>
              </a:rPr>
              <a:t>object in GV_DRLT</a:t>
            </a:r>
            <a:endParaRPr lang="lt-LT" sz="1400" b="0" dirty="0" smtClean="0">
              <a:latin typeface="+mn-lt"/>
              <a:ea typeface="+mn-ea"/>
              <a:cs typeface="+mn-cs"/>
            </a:endParaRPr>
          </a:p>
          <a:p>
            <a:pPr marL="285750" indent="-2857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  <a:ea typeface="+mn-ea"/>
                <a:cs typeface="+mn-cs"/>
              </a:rPr>
              <a:t>Objects with not accurate location in the primary data sources were located accurately in GV_DRLT</a:t>
            </a:r>
            <a:endParaRPr lang="lt-LT" sz="1400" b="0" dirty="0" smtClean="0">
              <a:latin typeface="+mn-lt"/>
              <a:ea typeface="+mn-ea"/>
              <a:cs typeface="+mn-cs"/>
            </a:endParaRPr>
          </a:p>
          <a:p>
            <a:pPr marL="285750" indent="-2857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  <a:ea typeface="+mn-ea"/>
                <a:cs typeface="+mn-cs"/>
              </a:rPr>
              <a:t>Objects </a:t>
            </a:r>
            <a:r>
              <a:rPr lang="en-US" sz="1400" b="0" dirty="0" smtClean="0">
                <a:latin typeface="+mn-lt"/>
                <a:ea typeface="+mn-ea"/>
                <a:cs typeface="+mn-cs"/>
              </a:rPr>
              <a:t>from </a:t>
            </a:r>
            <a:r>
              <a:rPr lang="en-US" sz="1400" b="0" dirty="0" smtClean="0">
                <a:latin typeface="+mn-lt"/>
                <a:ea typeface="+mn-ea"/>
                <a:cs typeface="+mn-cs"/>
              </a:rPr>
              <a:t>state registers and cadasters – </a:t>
            </a:r>
            <a:r>
              <a:rPr lang="en-US" sz="1400" b="0" dirty="0" smtClean="0">
                <a:latin typeface="+mn-lt"/>
                <a:ea typeface="+mn-ea"/>
                <a:cs typeface="+mn-cs"/>
              </a:rPr>
              <a:t>have status “official” in GV_DRLT</a:t>
            </a:r>
            <a:endParaRPr lang="lt-LT" sz="1400" b="0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44420"/>
          </a:xfrm>
        </p:spPr>
        <p:txBody>
          <a:bodyPr/>
          <a:lstStyle/>
          <a:p>
            <a:r>
              <a:rPr lang="en-US" sz="2000" dirty="0" smtClean="0"/>
              <a:t>Geographical names spatial data set – automatically updated data set</a:t>
            </a:r>
            <a:endParaRPr lang="lt-LT" sz="20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03638" y="1340768"/>
            <a:ext cx="3840770" cy="1015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Object transformation of the primary data sources were made in order to integrate geographical names objects into the resulted data </a:t>
            </a:r>
            <a:r>
              <a:rPr lang="en-US" sz="1400" dirty="0" smtClean="0">
                <a:solidFill>
                  <a:schemeClr val="tx2"/>
                </a:solidFill>
              </a:rPr>
              <a:t>set GV_DRLT</a:t>
            </a:r>
            <a:endParaRPr lang="lt-LT" sz="1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6920" y="0"/>
            <a:ext cx="864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75" y="2212147"/>
            <a:ext cx="4810144" cy="343880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702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26457"/>
            <a:ext cx="5136192" cy="83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44420"/>
          </a:xfrm>
        </p:spPr>
        <p:txBody>
          <a:bodyPr/>
          <a:lstStyle/>
          <a:p>
            <a:r>
              <a:rPr lang="en-US" sz="2400" dirty="0" smtClean="0"/>
              <a:t>Geographical names spatial data </a:t>
            </a:r>
            <a:r>
              <a:rPr lang="en-US" sz="2400" dirty="0" smtClean="0"/>
              <a:t>set: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source for </a:t>
            </a:r>
            <a:r>
              <a:rPr lang="en-US" sz="2400" dirty="0" smtClean="0"/>
              <a:t>the analysis of historical settlements</a:t>
            </a:r>
            <a:endParaRPr lang="lt-LT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41376"/>
            <a:ext cx="8229600" cy="61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2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33" y="0"/>
            <a:ext cx="21602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8152"/>
            <a:ext cx="5752161" cy="45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33" y="2462630"/>
            <a:ext cx="2164857" cy="219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64" y="4660831"/>
            <a:ext cx="1437536" cy="223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82" y="4660832"/>
            <a:ext cx="2593338" cy="223247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79512" y="6005672"/>
            <a:ext cx="4899262" cy="8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en-US" sz="14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The settlements disappeared cause of melioration, collectivization in the period of Soviet Union can be </a:t>
            </a:r>
            <a:r>
              <a:rPr lang="en-US" sz="14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analyzed </a:t>
            </a:r>
            <a:r>
              <a:rPr lang="en-US" sz="1400" b="0" cap="small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on map</a:t>
            </a:r>
            <a:endParaRPr lang="lt-LT" sz="1400" b="0" cap="small" dirty="0">
              <a:solidFill>
                <a:srgbClr val="073E87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5370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 marL="342900" indent="-342900">
          <a:lnSpc>
            <a:spcPct val="150000"/>
          </a:lnSpc>
          <a:spcBef>
            <a:spcPct val="0"/>
          </a:spcBef>
          <a:buFont typeface="Arial" panose="020B0604020202020204" pitchFamily="34" charset="0"/>
          <a:buChar char="•"/>
          <a:defRPr dirty="0">
            <a:solidFill>
              <a:schemeClr val="tx2">
                <a:lumMod val="75000"/>
              </a:schemeClr>
            </a:solidFill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25264</TotalTime>
  <Words>720</Words>
  <Application>Microsoft Office PowerPoint</Application>
  <PresentationFormat>On-screen Show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Spatial data set of geographical names for the territory of Lithuania GV_DR10LT – an official spatial data set</vt:lpstr>
      <vt:lpstr>Attribute information of GV_DRLT objects</vt:lpstr>
      <vt:lpstr>Geographical names e-service provision in national SDI portal</vt:lpstr>
      <vt:lpstr>Public involvement in creating geographical names spatial data set</vt:lpstr>
      <vt:lpstr>Public involvement in creating geographical names spatial data set</vt:lpstr>
      <vt:lpstr>Geographical names spatial data set – automatically updated data set</vt:lpstr>
      <vt:lpstr>Geographical names spatial data set: a source for the analysis of historical settlements</vt:lpstr>
      <vt:lpstr>Geographical names spatial data set: a source for the geographic-linguistic analysis</vt:lpstr>
      <vt:lpstr>Geographical names spatial data set: a source for the historical-statistical analysis</vt:lpstr>
      <vt:lpstr>Help material for the usage of Geographical names e-service</vt:lpstr>
      <vt:lpstr>Public informing about the Geographical names e-service</vt:lpstr>
      <vt:lpstr>The value of Lithuanian geographical names e-service and future plans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GIS-Centro pristatymas</dc:title>
  <dc:creator>Rita Viliuviene</dc:creator>
  <cp:lastModifiedBy>Microsoft</cp:lastModifiedBy>
  <cp:revision>1555</cp:revision>
  <cp:lastPrinted>2016-09-20T09:07:21Z</cp:lastPrinted>
  <dcterms:created xsi:type="dcterms:W3CDTF">2012-10-02T06:16:54Z</dcterms:created>
  <dcterms:modified xsi:type="dcterms:W3CDTF">2019-09-25T03:15:25Z</dcterms:modified>
</cp:coreProperties>
</file>